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6"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nl-NL"/>
              <a:t>Klik om stijl te bewerken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nl-NL"/>
              <a:t>Klik op het pictogram als u een afbeelding wilt toevoegen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nl-NL"/>
              <a:t>Klik om stijl te bewerken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nl-NL"/>
              <a:t>Klik om stijl te bewerken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nl-NL"/>
              <a:t>Klik om stijl te bewerken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nl-NL"/>
              <a:t>Klik om stijl te bewerken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3" name="Date Placeholder 2"/>
          <p:cNvSpPr>
            <a:spLocks noGrp="1"/>
          </p:cNvSpPr>
          <p:nvPr>
            <p:ph type="dt" sz="half" idx="10"/>
          </p:nvPr>
        </p:nvSpPr>
        <p:spPr/>
        <p:txBody>
          <a:bodyPr/>
          <a:lstStyle/>
          <a:p>
            <a:fld id="{48A87A34-81AB-432B-8DAE-1953F412C126}" type="datetimeFigureOut">
              <a:rPr lang="en-US" dirty="0"/>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nl-NL"/>
              <a:t>Klik om stijl te bewerken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nl-NL"/>
              <a:t>Klik op het pictogram als u een afbeelding wilt toevoegen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3" name="Date Placeholder 2"/>
          <p:cNvSpPr>
            <a:spLocks noGrp="1"/>
          </p:cNvSpPr>
          <p:nvPr>
            <p:ph type="dt" sz="half" idx="10"/>
          </p:nvPr>
        </p:nvSpPr>
        <p:spPr/>
        <p:txBody>
          <a:bodyPr/>
          <a:lstStyle/>
          <a:p>
            <a:fld id="{48A87A34-81AB-432B-8DAE-1953F412C126}" type="datetimeFigureOut">
              <a:rPr lang="en-US" dirty="0"/>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nl-NL"/>
              <a:t>Klik om stijl te bewerken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48A87A34-81AB-432B-8DAE-1953F412C126}" type="datetimeFigureOut">
              <a:rPr lang="en-US" dirty="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nl-NL"/>
              <a:t>Klik om stijl te bewerken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1141410" y="3073397"/>
            <a:ext cx="4878391" cy="27178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6172200" y="3073397"/>
            <a:ext cx="4875210" cy="27178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48A87A34-81AB-432B-8DAE-1953F412C126}" type="datetimeFigureOut">
              <a:rPr lang="en-US" dirty="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BE9DD1AE-A65E-446B-963C-68B084DACF5F}"/>
              </a:ext>
            </a:extLst>
          </p:cNvPr>
          <p:cNvSpPr>
            <a:spLocks noGrp="1"/>
          </p:cNvSpPr>
          <p:nvPr>
            <p:ph type="subTitle" idx="1"/>
          </p:nvPr>
        </p:nvSpPr>
        <p:spPr/>
        <p:txBody>
          <a:bodyPr/>
          <a:lstStyle/>
          <a:p>
            <a:r>
              <a:rPr lang="nl-NL" dirty="0"/>
              <a:t>Een kennismaking met python</a:t>
            </a:r>
          </a:p>
        </p:txBody>
      </p:sp>
      <p:pic>
        <p:nvPicPr>
          <p:cNvPr id="5" name="Afbeelding 4">
            <a:extLst>
              <a:ext uri="{FF2B5EF4-FFF2-40B4-BE49-F238E27FC236}">
                <a16:creationId xmlns:a16="http://schemas.microsoft.com/office/drawing/2014/main" id="{943DA673-EAF0-455A-8582-C9B12146C05A}"/>
              </a:ext>
            </a:extLst>
          </p:cNvPr>
          <p:cNvPicPr>
            <a:picLocks noChangeAspect="1"/>
          </p:cNvPicPr>
          <p:nvPr/>
        </p:nvPicPr>
        <p:blipFill>
          <a:blip r:embed="rId2"/>
          <a:stretch>
            <a:fillRect/>
          </a:stretch>
        </p:blipFill>
        <p:spPr>
          <a:xfrm>
            <a:off x="5102290" y="2071396"/>
            <a:ext cx="1357604" cy="1357604"/>
          </a:xfrm>
          <a:prstGeom prst="rect">
            <a:avLst/>
          </a:prstGeom>
          <a:effectLst>
            <a:softEdge rad="12700"/>
          </a:effectLst>
        </p:spPr>
      </p:pic>
      <p:pic>
        <p:nvPicPr>
          <p:cNvPr id="7" name="Afbeelding 6">
            <a:extLst>
              <a:ext uri="{FF2B5EF4-FFF2-40B4-BE49-F238E27FC236}">
                <a16:creationId xmlns:a16="http://schemas.microsoft.com/office/drawing/2014/main" id="{3C9F25BA-FEDB-4C80-AE74-347FAB7E7C89}"/>
              </a:ext>
            </a:extLst>
          </p:cNvPr>
          <p:cNvPicPr>
            <a:picLocks noChangeAspect="1"/>
          </p:cNvPicPr>
          <p:nvPr/>
        </p:nvPicPr>
        <p:blipFill>
          <a:blip r:embed="rId3">
            <a:duotone>
              <a:schemeClr val="bg2">
                <a:shade val="45000"/>
                <a:satMod val="135000"/>
              </a:schemeClr>
              <a:prstClr val="white"/>
            </a:duotone>
          </a:blip>
          <a:stretch>
            <a:fillRect/>
          </a:stretch>
        </p:blipFill>
        <p:spPr>
          <a:xfrm>
            <a:off x="1418253" y="2643141"/>
            <a:ext cx="3112529" cy="785859"/>
          </a:xfrm>
          <a:prstGeom prst="rect">
            <a:avLst/>
          </a:prstGeom>
          <a:noFill/>
        </p:spPr>
      </p:pic>
    </p:spTree>
    <p:extLst>
      <p:ext uri="{BB962C8B-B14F-4D97-AF65-F5344CB8AC3E}">
        <p14:creationId xmlns:p14="http://schemas.microsoft.com/office/powerpoint/2010/main" val="294166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3550566" y="1656184"/>
            <a:ext cx="1638271" cy="3545629"/>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1324947" y="1791478"/>
            <a:ext cx="1679510" cy="369332"/>
          </a:xfrm>
          <a:prstGeom prst="rect">
            <a:avLst/>
          </a:prstGeom>
          <a:noFill/>
        </p:spPr>
        <p:txBody>
          <a:bodyPr wrap="square" rtlCol="0">
            <a:spAutoFit/>
          </a:bodyPr>
          <a:lstStyle/>
          <a:p>
            <a:r>
              <a:rPr lang="nl-NL" dirty="0"/>
              <a:t>voortgangsbalk</a:t>
            </a:r>
          </a:p>
        </p:txBody>
      </p:sp>
      <p:sp>
        <p:nvSpPr>
          <p:cNvPr id="8" name="Tekstvak 7">
            <a:extLst>
              <a:ext uri="{FF2B5EF4-FFF2-40B4-BE49-F238E27FC236}">
                <a16:creationId xmlns:a16="http://schemas.microsoft.com/office/drawing/2014/main" id="{B9DDF937-A098-4C86-9041-5FF59E806FAE}"/>
              </a:ext>
            </a:extLst>
          </p:cNvPr>
          <p:cNvSpPr txBox="1"/>
          <p:nvPr/>
        </p:nvSpPr>
        <p:spPr>
          <a:xfrm>
            <a:off x="1324947" y="2206976"/>
            <a:ext cx="1679510" cy="646331"/>
          </a:xfrm>
          <a:prstGeom prst="rect">
            <a:avLst/>
          </a:prstGeom>
          <a:noFill/>
        </p:spPr>
        <p:txBody>
          <a:bodyPr wrap="square" rtlCol="0">
            <a:spAutoFit/>
          </a:bodyPr>
          <a:lstStyle/>
          <a:p>
            <a:r>
              <a:rPr lang="nl-NL" dirty="0"/>
              <a:t>Antwoord zelf intypen</a:t>
            </a:r>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004457" y="2006082"/>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BD2E75F-0DBC-4568-BD56-2CD9C7637CC7}"/>
              </a:ext>
            </a:extLst>
          </p:cNvPr>
          <p:cNvCxnSpPr/>
          <p:nvPr/>
        </p:nvCxnSpPr>
        <p:spPr>
          <a:xfrm>
            <a:off x="3004457" y="238241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5333730" y="1656183"/>
            <a:ext cx="1638271" cy="3545629"/>
          </a:xfrm>
          <a:prstGeom prst="rect">
            <a:avLst/>
          </a:prstGeom>
        </p:spPr>
      </p:pic>
      <p:pic>
        <p:nvPicPr>
          <p:cNvPr id="22" name="Afbeelding 21">
            <a:extLst>
              <a:ext uri="{FF2B5EF4-FFF2-40B4-BE49-F238E27FC236}">
                <a16:creationId xmlns:a16="http://schemas.microsoft.com/office/drawing/2014/main" id="{ECC3E9F8-09E0-4E20-9F1E-6889BB73BE99}"/>
              </a:ext>
            </a:extLst>
          </p:cNvPr>
          <p:cNvPicPr>
            <a:picLocks noChangeAspect="1"/>
          </p:cNvPicPr>
          <p:nvPr/>
        </p:nvPicPr>
        <p:blipFill>
          <a:blip r:embed="rId4"/>
          <a:stretch>
            <a:fillRect/>
          </a:stretch>
        </p:blipFill>
        <p:spPr>
          <a:xfrm>
            <a:off x="9529934" y="1656183"/>
            <a:ext cx="1632796" cy="3533780"/>
          </a:xfrm>
          <a:prstGeom prst="rect">
            <a:avLst/>
          </a:prstGeom>
        </p:spPr>
      </p:pic>
      <p:sp>
        <p:nvSpPr>
          <p:cNvPr id="11" name="Tekstvak 10">
            <a:extLst>
              <a:ext uri="{FF2B5EF4-FFF2-40B4-BE49-F238E27FC236}">
                <a16:creationId xmlns:a16="http://schemas.microsoft.com/office/drawing/2014/main" id="{50552B86-2DF7-472F-9753-A4123D5303AD}"/>
              </a:ext>
            </a:extLst>
          </p:cNvPr>
          <p:cNvSpPr txBox="1"/>
          <p:nvPr/>
        </p:nvSpPr>
        <p:spPr>
          <a:xfrm>
            <a:off x="7237114" y="2152254"/>
            <a:ext cx="1679510" cy="954107"/>
          </a:xfrm>
          <a:prstGeom prst="rect">
            <a:avLst/>
          </a:prstGeom>
          <a:noFill/>
        </p:spPr>
        <p:txBody>
          <a:bodyPr wrap="square" rtlCol="0">
            <a:spAutoFit/>
          </a:bodyPr>
          <a:lstStyle/>
          <a:p>
            <a:r>
              <a:rPr lang="nl-NL" sz="1400" dirty="0"/>
              <a:t>Tussen onderwerpen maak je projecten om verder te oefenen</a:t>
            </a:r>
          </a:p>
        </p:txBody>
      </p:sp>
      <p:cxnSp>
        <p:nvCxnSpPr>
          <p:cNvPr id="12" name="Rechte verbindingslijn met pijl 11">
            <a:extLst>
              <a:ext uri="{FF2B5EF4-FFF2-40B4-BE49-F238E27FC236}">
                <a16:creationId xmlns:a16="http://schemas.microsoft.com/office/drawing/2014/main" id="{8E59842E-5253-4352-B549-37B4787369B3}"/>
              </a:ext>
            </a:extLst>
          </p:cNvPr>
          <p:cNvCxnSpPr/>
          <p:nvPr/>
        </p:nvCxnSpPr>
        <p:spPr>
          <a:xfrm>
            <a:off x="8916624" y="2366858"/>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DC7B2D9B-6E19-4184-92E4-B169DAF32393}"/>
              </a:ext>
            </a:extLst>
          </p:cNvPr>
          <p:cNvSpPr txBox="1"/>
          <p:nvPr/>
        </p:nvSpPr>
        <p:spPr>
          <a:xfrm>
            <a:off x="7479265" y="3274586"/>
            <a:ext cx="1679510" cy="954107"/>
          </a:xfrm>
          <a:prstGeom prst="rect">
            <a:avLst/>
          </a:prstGeom>
          <a:noFill/>
        </p:spPr>
        <p:txBody>
          <a:bodyPr wrap="square" rtlCol="0">
            <a:spAutoFit/>
          </a:bodyPr>
          <a:lstStyle/>
          <a:p>
            <a:r>
              <a:rPr lang="nl-NL" sz="1400" dirty="0"/>
              <a:t>Na </a:t>
            </a:r>
            <a:r>
              <a:rPr lang="nl-NL" sz="1400" dirty="0" err="1"/>
              <a:t>voltooing</a:t>
            </a:r>
            <a:r>
              <a:rPr lang="nl-NL" sz="1400" dirty="0"/>
              <a:t> van het eerste onderdeel doe je mee in het leaderboard</a:t>
            </a:r>
          </a:p>
        </p:txBody>
      </p:sp>
      <p:cxnSp>
        <p:nvCxnSpPr>
          <p:cNvPr id="16" name="Rechte verbindingslijn met pijl 15">
            <a:extLst>
              <a:ext uri="{FF2B5EF4-FFF2-40B4-BE49-F238E27FC236}">
                <a16:creationId xmlns:a16="http://schemas.microsoft.com/office/drawing/2014/main" id="{AA47107F-EB29-4052-9D2F-566C5FF6A433}"/>
              </a:ext>
            </a:extLst>
          </p:cNvPr>
          <p:cNvCxnSpPr>
            <a:cxnSpLocks/>
          </p:cNvCxnSpPr>
          <p:nvPr/>
        </p:nvCxnSpPr>
        <p:spPr>
          <a:xfrm flipH="1">
            <a:off x="6727371" y="3423073"/>
            <a:ext cx="615789"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1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3853948" y="1667484"/>
            <a:ext cx="1638270" cy="3545629"/>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915448" y="1749533"/>
            <a:ext cx="2381609" cy="738664"/>
          </a:xfrm>
          <a:prstGeom prst="rect">
            <a:avLst/>
          </a:prstGeom>
          <a:noFill/>
        </p:spPr>
        <p:txBody>
          <a:bodyPr wrap="square" rtlCol="0">
            <a:spAutoFit/>
          </a:bodyPr>
          <a:lstStyle/>
          <a:p>
            <a:r>
              <a:rPr lang="nl-NL" sz="1400" dirty="0"/>
              <a:t>Statusbalk levens, verdiensten en aantal dagen dat je al meedoet.</a:t>
            </a:r>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297057" y="195754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5735365" y="1667484"/>
            <a:ext cx="1638270" cy="3545629"/>
          </a:xfrm>
          <a:prstGeom prst="rect">
            <a:avLst/>
          </a:prstGeom>
        </p:spPr>
      </p:pic>
      <p:sp>
        <p:nvSpPr>
          <p:cNvPr id="17" name="Tekstvak 16">
            <a:extLst>
              <a:ext uri="{FF2B5EF4-FFF2-40B4-BE49-F238E27FC236}">
                <a16:creationId xmlns:a16="http://schemas.microsoft.com/office/drawing/2014/main" id="{F1EC64A1-A759-4388-839D-8C5DE7EE78CB}"/>
              </a:ext>
            </a:extLst>
          </p:cNvPr>
          <p:cNvSpPr txBox="1"/>
          <p:nvPr/>
        </p:nvSpPr>
        <p:spPr>
          <a:xfrm>
            <a:off x="9463583" y="2812798"/>
            <a:ext cx="2033836" cy="2462213"/>
          </a:xfrm>
          <a:prstGeom prst="rect">
            <a:avLst/>
          </a:prstGeom>
          <a:noFill/>
        </p:spPr>
        <p:txBody>
          <a:bodyPr wrap="square" rtlCol="0">
            <a:spAutoFit/>
          </a:bodyPr>
          <a:lstStyle/>
          <a:p>
            <a:r>
              <a:rPr lang="nl-NL" sz="1400" dirty="0"/>
              <a:t>Wil je meer met het pakket oefenen, toegang hebben tot de </a:t>
            </a:r>
            <a:r>
              <a:rPr lang="nl-NL" sz="1400" dirty="0" err="1"/>
              <a:t>bibliotheeken</a:t>
            </a:r>
            <a:r>
              <a:rPr lang="nl-NL" sz="1400" dirty="0"/>
              <a:t> nog meer projecten,  projecten delen met anderen, dan kan je de Pro versie aanschaffen…</a:t>
            </a:r>
          </a:p>
          <a:p>
            <a:r>
              <a:rPr lang="nl-NL" sz="1400" dirty="0"/>
              <a:t>Je kunt ook een abonnement voor een maand nemen…</a:t>
            </a:r>
          </a:p>
        </p:txBody>
      </p:sp>
      <p:cxnSp>
        <p:nvCxnSpPr>
          <p:cNvPr id="18" name="Rechte verbindingslijn met pijl 17">
            <a:extLst>
              <a:ext uri="{FF2B5EF4-FFF2-40B4-BE49-F238E27FC236}">
                <a16:creationId xmlns:a16="http://schemas.microsoft.com/office/drawing/2014/main" id="{22CAEA84-4AB6-476B-A038-619256DBD584}"/>
              </a:ext>
            </a:extLst>
          </p:cNvPr>
          <p:cNvCxnSpPr>
            <a:cxnSpLocks/>
          </p:cNvCxnSpPr>
          <p:nvPr/>
        </p:nvCxnSpPr>
        <p:spPr>
          <a:xfrm flipH="1">
            <a:off x="9195447" y="4383962"/>
            <a:ext cx="536271"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97803502-A8D9-42D2-A441-C1D7E129EBC8}"/>
              </a:ext>
            </a:extLst>
          </p:cNvPr>
          <p:cNvPicPr>
            <a:picLocks noChangeAspect="1"/>
          </p:cNvPicPr>
          <p:nvPr/>
        </p:nvPicPr>
        <p:blipFill>
          <a:blip r:embed="rId4"/>
          <a:stretch>
            <a:fillRect/>
          </a:stretch>
        </p:blipFill>
        <p:spPr>
          <a:xfrm>
            <a:off x="7437733" y="1656183"/>
            <a:ext cx="1638270" cy="3545627"/>
          </a:xfrm>
          <a:prstGeom prst="rect">
            <a:avLst/>
          </a:prstGeom>
        </p:spPr>
      </p:pic>
    </p:spTree>
    <p:extLst>
      <p:ext uri="{BB962C8B-B14F-4D97-AF65-F5344CB8AC3E}">
        <p14:creationId xmlns:p14="http://schemas.microsoft.com/office/powerpoint/2010/main" val="13504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19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4476391" y="1656183"/>
            <a:ext cx="1638270" cy="3545627"/>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1532030" y="2639787"/>
            <a:ext cx="2381609" cy="1815882"/>
          </a:xfrm>
          <a:prstGeom prst="rect">
            <a:avLst/>
          </a:prstGeom>
          <a:noFill/>
        </p:spPr>
        <p:txBody>
          <a:bodyPr wrap="square" rtlCol="0">
            <a:spAutoFit/>
          </a:bodyPr>
          <a:lstStyle/>
          <a:p>
            <a:r>
              <a:rPr lang="nl-NL" sz="1400" dirty="0"/>
              <a:t>Aan het eind van het overzicht van alle onderwerpen, vind je een voortgang van het aantal onderdelen dat je hebt gemaakt en dat je nog x onderdelen moet doen voordat je een certificaat krijgt.</a:t>
            </a:r>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956180" y="3526972"/>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6658677" y="1656184"/>
            <a:ext cx="1638270" cy="3545627"/>
          </a:xfrm>
          <a:prstGeom prst="rect">
            <a:avLst/>
          </a:prstGeom>
        </p:spPr>
      </p:pic>
      <p:sp>
        <p:nvSpPr>
          <p:cNvPr id="17" name="Tekstvak 16">
            <a:extLst>
              <a:ext uri="{FF2B5EF4-FFF2-40B4-BE49-F238E27FC236}">
                <a16:creationId xmlns:a16="http://schemas.microsoft.com/office/drawing/2014/main" id="{F1EC64A1-A759-4388-839D-8C5DE7EE78CB}"/>
              </a:ext>
            </a:extLst>
          </p:cNvPr>
          <p:cNvSpPr txBox="1"/>
          <p:nvPr/>
        </p:nvSpPr>
        <p:spPr>
          <a:xfrm>
            <a:off x="8918299" y="2896688"/>
            <a:ext cx="2033836" cy="738664"/>
          </a:xfrm>
          <a:prstGeom prst="rect">
            <a:avLst/>
          </a:prstGeom>
          <a:noFill/>
        </p:spPr>
        <p:txBody>
          <a:bodyPr wrap="square" rtlCol="0">
            <a:spAutoFit/>
          </a:bodyPr>
          <a:lstStyle/>
          <a:p>
            <a:r>
              <a:rPr lang="nl-NL" sz="1400" dirty="0"/>
              <a:t>Maar dan moet je wel eerst het pakket aanschaffen…</a:t>
            </a:r>
          </a:p>
        </p:txBody>
      </p:sp>
      <p:cxnSp>
        <p:nvCxnSpPr>
          <p:cNvPr id="18" name="Rechte verbindingslijn met pijl 17">
            <a:extLst>
              <a:ext uri="{FF2B5EF4-FFF2-40B4-BE49-F238E27FC236}">
                <a16:creationId xmlns:a16="http://schemas.microsoft.com/office/drawing/2014/main" id="{22CAEA84-4AB6-476B-A038-619256DBD584}"/>
              </a:ext>
            </a:extLst>
          </p:cNvPr>
          <p:cNvCxnSpPr>
            <a:cxnSpLocks/>
          </p:cNvCxnSpPr>
          <p:nvPr/>
        </p:nvCxnSpPr>
        <p:spPr>
          <a:xfrm flipH="1">
            <a:off x="8382028" y="3259801"/>
            <a:ext cx="536271"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1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oordeel</a:t>
            </a:r>
          </a:p>
        </p:txBody>
      </p:sp>
      <p:sp>
        <p:nvSpPr>
          <p:cNvPr id="9" name="Tijdelijke aanduiding voor inhoud 2">
            <a:extLst>
              <a:ext uri="{FF2B5EF4-FFF2-40B4-BE49-F238E27FC236}">
                <a16:creationId xmlns:a16="http://schemas.microsoft.com/office/drawing/2014/main" id="{CEC75977-6B91-49D6-8729-C2385FF02E73}"/>
              </a:ext>
            </a:extLst>
          </p:cNvPr>
          <p:cNvSpPr>
            <a:spLocks noGrp="1"/>
          </p:cNvSpPr>
          <p:nvPr>
            <p:ph idx="1"/>
          </p:nvPr>
        </p:nvSpPr>
        <p:spPr>
          <a:xfrm>
            <a:off x="1141412" y="1231641"/>
            <a:ext cx="9905999" cy="4559560"/>
          </a:xfrm>
        </p:spPr>
        <p:txBody>
          <a:bodyPr>
            <a:normAutofit/>
          </a:bodyPr>
          <a:lstStyle/>
          <a:p>
            <a:r>
              <a:rPr lang="nl-NL" dirty="0"/>
              <a:t>MIMO is best een aardig product om wat meer kennis van Python op te doen.</a:t>
            </a:r>
          </a:p>
          <a:p>
            <a:r>
              <a:rPr lang="nl-NL" dirty="0"/>
              <a:t>Eenvoudig in gebruik</a:t>
            </a:r>
          </a:p>
          <a:p>
            <a:r>
              <a:rPr lang="nl-NL" dirty="0"/>
              <a:t>Uitdagend (als je competitief ingesteld bent)</a:t>
            </a:r>
          </a:p>
          <a:p>
            <a:r>
              <a:rPr lang="nl-NL" dirty="0"/>
              <a:t>M.b.t. onderwijs:</a:t>
            </a:r>
          </a:p>
          <a:p>
            <a:pPr lvl="1"/>
            <a:r>
              <a:rPr lang="nl-NL" dirty="0"/>
              <a:t>PO: </a:t>
            </a:r>
          </a:p>
          <a:p>
            <a:pPr lvl="3"/>
            <a:r>
              <a:rPr lang="nl-NL" dirty="0"/>
              <a:t>pakket is volledig Engelstalig maar wel intuïtief, wellicht een uitdaging voor excellente leerlingen</a:t>
            </a:r>
          </a:p>
          <a:p>
            <a:pPr lvl="3"/>
            <a:r>
              <a:rPr lang="nl-NL" dirty="0"/>
              <a:t>De UI wordt niet behandeld, wellicht daardoor minder interesse van leerlingen</a:t>
            </a:r>
          </a:p>
          <a:p>
            <a:pPr lvl="1"/>
            <a:r>
              <a:rPr lang="nl-NL" dirty="0"/>
              <a:t>VO:</a:t>
            </a:r>
          </a:p>
          <a:p>
            <a:pPr lvl="3"/>
            <a:r>
              <a:rPr lang="nl-NL" dirty="0"/>
              <a:t>Voor leerlingen in het VO die affiniteit hebben met tekst-</a:t>
            </a:r>
            <a:r>
              <a:rPr lang="nl-NL" dirty="0" err="1"/>
              <a:t>based</a:t>
            </a:r>
            <a:r>
              <a:rPr lang="nl-NL" dirty="0"/>
              <a:t> programmeren is het wellicht een eerste aanzet om kennis van Python op te doen.</a:t>
            </a:r>
          </a:p>
          <a:p>
            <a:pPr lvl="3"/>
            <a:endParaRPr lang="nl-NL" dirty="0"/>
          </a:p>
        </p:txBody>
      </p:sp>
    </p:spTree>
    <p:extLst>
      <p:ext uri="{BB962C8B-B14F-4D97-AF65-F5344CB8AC3E}">
        <p14:creationId xmlns:p14="http://schemas.microsoft.com/office/powerpoint/2010/main" val="218430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oordeel</a:t>
            </a:r>
          </a:p>
        </p:txBody>
      </p:sp>
      <p:sp>
        <p:nvSpPr>
          <p:cNvPr id="9" name="Tijdelijke aanduiding voor inhoud 2">
            <a:extLst>
              <a:ext uri="{FF2B5EF4-FFF2-40B4-BE49-F238E27FC236}">
                <a16:creationId xmlns:a16="http://schemas.microsoft.com/office/drawing/2014/main" id="{CEC75977-6B91-49D6-8729-C2385FF02E73}"/>
              </a:ext>
            </a:extLst>
          </p:cNvPr>
          <p:cNvSpPr>
            <a:spLocks noGrp="1"/>
          </p:cNvSpPr>
          <p:nvPr>
            <p:ph idx="1"/>
          </p:nvPr>
        </p:nvSpPr>
        <p:spPr>
          <a:xfrm>
            <a:off x="1141412" y="1231641"/>
            <a:ext cx="9905999" cy="4559560"/>
          </a:xfrm>
        </p:spPr>
        <p:txBody>
          <a:bodyPr>
            <a:normAutofit/>
          </a:bodyPr>
          <a:lstStyle/>
          <a:p>
            <a:pPr marL="0" indent="0">
              <a:buNone/>
            </a:pPr>
            <a:r>
              <a:rPr lang="nl-NL" dirty="0"/>
              <a:t>Persoonlijk vond ik het erg leuk om op deze manier een beetje meer inzicht in Python te krijgen. Wat ik erg jammer vind is dat er (nog) geen aandacht werd besteed aan de vormgeving van de code die je ‘programmeert’. </a:t>
            </a:r>
          </a:p>
          <a:p>
            <a:pPr marL="0" indent="0">
              <a:buNone/>
            </a:pPr>
            <a:r>
              <a:rPr lang="nl-NL" dirty="0"/>
              <a:t>Wanneer je op internet grasduint naar MIMO, krijg je al wel mooie en gelikte gebruikersschermen gepresenteerd maar daar is in de gratis cursus dus niets van terug te vinden.  </a:t>
            </a:r>
          </a:p>
          <a:p>
            <a:pPr marL="0" indent="0">
              <a:buNone/>
            </a:pPr>
            <a:r>
              <a:rPr lang="nl-NL" dirty="0"/>
              <a:t>Met een prijs van € 80,00 voor een jaar of € 10,00 per maand om gebruikte  kunnen en mogen maken van alle mogelijkheden was voor mij een te hoge drempel om tot aanschaf over te gaan. (Maar nu die 30,00 is…)</a:t>
            </a:r>
          </a:p>
        </p:txBody>
      </p:sp>
    </p:spTree>
    <p:extLst>
      <p:ext uri="{BB962C8B-B14F-4D97-AF65-F5344CB8AC3E}">
        <p14:creationId xmlns:p14="http://schemas.microsoft.com/office/powerpoint/2010/main" val="659321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1E9CABF3-1760-42A1-8454-7DCE95AA02DE}"/>
              </a:ext>
            </a:extLst>
          </p:cNvPr>
          <p:cNvSpPr>
            <a:spLocks noGrp="1"/>
          </p:cNvSpPr>
          <p:nvPr>
            <p:ph idx="1"/>
          </p:nvPr>
        </p:nvSpPr>
        <p:spPr>
          <a:xfrm>
            <a:off x="4313908" y="3748283"/>
            <a:ext cx="2656147" cy="1094305"/>
          </a:xfrm>
        </p:spPr>
        <p:txBody>
          <a:bodyPr>
            <a:normAutofit/>
          </a:bodyPr>
          <a:lstStyle/>
          <a:p>
            <a:pPr marL="0" indent="0" algn="ctr">
              <a:spcBef>
                <a:spcPts val="0"/>
              </a:spcBef>
              <a:buNone/>
            </a:pPr>
            <a:r>
              <a:rPr lang="nl-NL" sz="1600" dirty="0">
                <a:solidFill>
                  <a:schemeClr val="bg1"/>
                </a:solidFill>
              </a:rPr>
              <a:t>Sjouke de Boer</a:t>
            </a:r>
          </a:p>
          <a:p>
            <a:pPr marL="0" indent="0" algn="ctr">
              <a:spcBef>
                <a:spcPts val="0"/>
              </a:spcBef>
              <a:buNone/>
            </a:pPr>
            <a:r>
              <a:rPr lang="nl-NL" sz="1600" dirty="0">
                <a:solidFill>
                  <a:schemeClr val="bg1"/>
                </a:solidFill>
              </a:rPr>
              <a:t>Leerkracht PO</a:t>
            </a:r>
          </a:p>
          <a:p>
            <a:pPr marL="0" indent="0" algn="ctr">
              <a:spcBef>
                <a:spcPts val="0"/>
              </a:spcBef>
              <a:buNone/>
            </a:pPr>
            <a:r>
              <a:rPr lang="nl-NL" sz="1600" dirty="0">
                <a:solidFill>
                  <a:schemeClr val="bg1"/>
                </a:solidFill>
              </a:rPr>
              <a:t>St. Rijdende School</a:t>
            </a:r>
            <a:endParaRPr lang="nl-NL" sz="1600" dirty="0"/>
          </a:p>
        </p:txBody>
      </p:sp>
      <p:pic>
        <p:nvPicPr>
          <p:cNvPr id="2050" name="Picture 2" descr="Afbeeldingsresultaat voor logo Stichting Rijdende School">
            <a:extLst>
              <a:ext uri="{FF2B5EF4-FFF2-40B4-BE49-F238E27FC236}">
                <a16:creationId xmlns:a16="http://schemas.microsoft.com/office/drawing/2014/main" id="{8606BFA1-916C-468C-BECA-7C75C4917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883" y="2408303"/>
            <a:ext cx="1872198" cy="133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3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DB886-F247-4BF7-A828-8DB7CE85E705}"/>
              </a:ext>
            </a:extLst>
          </p:cNvPr>
          <p:cNvSpPr>
            <a:spLocks noGrp="1"/>
          </p:cNvSpPr>
          <p:nvPr>
            <p:ph type="title"/>
          </p:nvPr>
        </p:nvSpPr>
        <p:spPr/>
        <p:txBody>
          <a:bodyPr/>
          <a:lstStyle/>
          <a:p>
            <a:r>
              <a:rPr lang="nl-NL" dirty="0"/>
              <a:t>Waarom MIMO?</a:t>
            </a:r>
          </a:p>
        </p:txBody>
      </p:sp>
      <p:sp>
        <p:nvSpPr>
          <p:cNvPr id="3" name="Tijdelijke aanduiding voor inhoud 2">
            <a:extLst>
              <a:ext uri="{FF2B5EF4-FFF2-40B4-BE49-F238E27FC236}">
                <a16:creationId xmlns:a16="http://schemas.microsoft.com/office/drawing/2014/main" id="{0DD61012-5505-46A1-9456-DAFE6E45C453}"/>
              </a:ext>
            </a:extLst>
          </p:cNvPr>
          <p:cNvSpPr>
            <a:spLocks noGrp="1"/>
          </p:cNvSpPr>
          <p:nvPr>
            <p:ph idx="1"/>
          </p:nvPr>
        </p:nvSpPr>
        <p:spPr/>
        <p:txBody>
          <a:bodyPr/>
          <a:lstStyle/>
          <a:p>
            <a:r>
              <a:rPr lang="nl-NL" dirty="0"/>
              <a:t>Python opgemerkt via </a:t>
            </a:r>
            <a:r>
              <a:rPr lang="nl-NL" dirty="0" err="1"/>
              <a:t>Makecode</a:t>
            </a:r>
            <a:endParaRPr lang="nl-NL" dirty="0"/>
          </a:p>
          <a:p>
            <a:r>
              <a:rPr lang="nl-NL" dirty="0"/>
              <a:t>Nieuwsgierig</a:t>
            </a:r>
          </a:p>
          <a:p>
            <a:r>
              <a:rPr lang="nl-NL" dirty="0"/>
              <a:t>Toevallige keuze via App Store</a:t>
            </a:r>
          </a:p>
          <a:p>
            <a:endParaRPr lang="nl-NL" dirty="0"/>
          </a:p>
        </p:txBody>
      </p:sp>
      <p:pic>
        <p:nvPicPr>
          <p:cNvPr id="5" name="Afbeelding 4">
            <a:extLst>
              <a:ext uri="{FF2B5EF4-FFF2-40B4-BE49-F238E27FC236}">
                <a16:creationId xmlns:a16="http://schemas.microsoft.com/office/drawing/2014/main" id="{86E2640E-9167-48FE-BF85-49D41AF1D628}"/>
              </a:ext>
            </a:extLst>
          </p:cNvPr>
          <p:cNvPicPr>
            <a:picLocks noChangeAspect="1"/>
          </p:cNvPicPr>
          <p:nvPr/>
        </p:nvPicPr>
        <p:blipFill>
          <a:blip r:embed="rId2"/>
          <a:stretch>
            <a:fillRect/>
          </a:stretch>
        </p:blipFill>
        <p:spPr>
          <a:xfrm>
            <a:off x="6242116" y="833594"/>
            <a:ext cx="4224357" cy="2831785"/>
          </a:xfrm>
          <a:prstGeom prst="rect">
            <a:avLst/>
          </a:prstGeom>
        </p:spPr>
      </p:pic>
      <p:pic>
        <p:nvPicPr>
          <p:cNvPr id="7" name="Afbeelding 6">
            <a:extLst>
              <a:ext uri="{FF2B5EF4-FFF2-40B4-BE49-F238E27FC236}">
                <a16:creationId xmlns:a16="http://schemas.microsoft.com/office/drawing/2014/main" id="{4278B2B2-67FC-4E68-B330-8FA52081C3D1}"/>
              </a:ext>
            </a:extLst>
          </p:cNvPr>
          <p:cNvPicPr>
            <a:picLocks noChangeAspect="1"/>
          </p:cNvPicPr>
          <p:nvPr/>
        </p:nvPicPr>
        <p:blipFill>
          <a:blip r:embed="rId3"/>
          <a:stretch>
            <a:fillRect/>
          </a:stretch>
        </p:blipFill>
        <p:spPr>
          <a:xfrm>
            <a:off x="6242116" y="3817778"/>
            <a:ext cx="4224357" cy="1906447"/>
          </a:xfrm>
          <a:prstGeom prst="rect">
            <a:avLst/>
          </a:prstGeom>
        </p:spPr>
      </p:pic>
      <p:cxnSp>
        <p:nvCxnSpPr>
          <p:cNvPr id="9" name="Rechte verbindingslijn met pijl 8">
            <a:extLst>
              <a:ext uri="{FF2B5EF4-FFF2-40B4-BE49-F238E27FC236}">
                <a16:creationId xmlns:a16="http://schemas.microsoft.com/office/drawing/2014/main" id="{6EF61223-B233-4AE4-A2B9-23172DEE80C7}"/>
              </a:ext>
            </a:extLst>
          </p:cNvPr>
          <p:cNvCxnSpPr>
            <a:cxnSpLocks/>
          </p:cNvCxnSpPr>
          <p:nvPr/>
        </p:nvCxnSpPr>
        <p:spPr>
          <a:xfrm>
            <a:off x="9857064" y="1191237"/>
            <a:ext cx="0" cy="27089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715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CBE8A2-9397-43B7-B225-7B81F5FCB75C}"/>
              </a:ext>
            </a:extLst>
          </p:cNvPr>
          <p:cNvSpPr>
            <a:spLocks noGrp="1"/>
          </p:cNvSpPr>
          <p:nvPr>
            <p:ph type="title"/>
          </p:nvPr>
        </p:nvSpPr>
        <p:spPr/>
        <p:txBody>
          <a:bodyPr/>
          <a:lstStyle/>
          <a:p>
            <a:r>
              <a:rPr lang="nl-NL" dirty="0"/>
              <a:t>Beschikbaarheid</a:t>
            </a:r>
          </a:p>
        </p:txBody>
      </p:sp>
      <p:pic>
        <p:nvPicPr>
          <p:cNvPr id="1026" name="Picture 2" descr="Afbeeldingsresultaat voor logo ios">
            <a:extLst>
              <a:ext uri="{FF2B5EF4-FFF2-40B4-BE49-F238E27FC236}">
                <a16:creationId xmlns:a16="http://schemas.microsoft.com/office/drawing/2014/main" id="{B833A688-FC7D-4078-A4E8-BA044EC76B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28051" y="793912"/>
            <a:ext cx="728520" cy="7176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logo play store">
            <a:extLst>
              <a:ext uri="{FF2B5EF4-FFF2-40B4-BE49-F238E27FC236}">
                <a16:creationId xmlns:a16="http://schemas.microsoft.com/office/drawing/2014/main" id="{ACB2303E-CE08-4EF0-9D46-CE89F8AAD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459" y="665377"/>
            <a:ext cx="929139" cy="974716"/>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inhoud 2">
            <a:extLst>
              <a:ext uri="{FF2B5EF4-FFF2-40B4-BE49-F238E27FC236}">
                <a16:creationId xmlns:a16="http://schemas.microsoft.com/office/drawing/2014/main" id="{0B8312B2-D4CD-4C28-830D-2C372D31675D}"/>
              </a:ext>
            </a:extLst>
          </p:cNvPr>
          <p:cNvSpPr txBox="1">
            <a:spLocks/>
          </p:cNvSpPr>
          <p:nvPr/>
        </p:nvSpPr>
        <p:spPr>
          <a:xfrm>
            <a:off x="1141412" y="2855977"/>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nl-NL" dirty="0"/>
              <a:t>Van eenvoudig : </a:t>
            </a:r>
            <a:r>
              <a:rPr lang="nl-NL" dirty="0">
                <a:sym typeface="Wingdings" panose="05000000000000000000" pitchFamily="2" charset="2"/>
              </a:rPr>
              <a:t> variabelen</a:t>
            </a:r>
          </a:p>
          <a:p>
            <a:r>
              <a:rPr lang="nl-NL" dirty="0">
                <a:sym typeface="Wingdings" panose="05000000000000000000" pitchFamily="2" charset="2"/>
              </a:rPr>
              <a:t>Tot complex:  modules, error handling</a:t>
            </a:r>
            <a:endParaRPr lang="nl-NL" dirty="0"/>
          </a:p>
          <a:p>
            <a:r>
              <a:rPr lang="nl-NL" dirty="0"/>
              <a:t>Engelstalig</a:t>
            </a:r>
          </a:p>
          <a:p>
            <a:r>
              <a:rPr lang="nl-NL" dirty="0"/>
              <a:t>Duidelijke user interface</a:t>
            </a:r>
          </a:p>
          <a:p>
            <a:r>
              <a:rPr lang="nl-NL" dirty="0"/>
              <a:t>Totaal 59 oefeningen, verdeeld over 13 onderwerpen.</a:t>
            </a:r>
          </a:p>
          <a:p>
            <a:pPr marL="0" indent="0">
              <a:buNone/>
            </a:pPr>
            <a:endParaRPr lang="nl-NL" dirty="0"/>
          </a:p>
        </p:txBody>
      </p:sp>
    </p:spTree>
    <p:extLst>
      <p:ext uri="{BB962C8B-B14F-4D97-AF65-F5344CB8AC3E}">
        <p14:creationId xmlns:p14="http://schemas.microsoft.com/office/powerpoint/2010/main" val="396023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940EC-86DB-405F-8A64-EF63631F552D}"/>
              </a:ext>
            </a:extLst>
          </p:cNvPr>
          <p:cNvSpPr>
            <a:spLocks noGrp="1"/>
          </p:cNvSpPr>
          <p:nvPr>
            <p:ph type="title"/>
          </p:nvPr>
        </p:nvSpPr>
        <p:spPr/>
        <p:txBody>
          <a:bodyPr/>
          <a:lstStyle/>
          <a:p>
            <a:r>
              <a:rPr lang="nl-NL" dirty="0"/>
              <a:t>Onderwerpen:</a:t>
            </a:r>
          </a:p>
        </p:txBody>
      </p:sp>
      <p:sp>
        <p:nvSpPr>
          <p:cNvPr id="3" name="Tijdelijke aanduiding voor inhoud 2">
            <a:extLst>
              <a:ext uri="{FF2B5EF4-FFF2-40B4-BE49-F238E27FC236}">
                <a16:creationId xmlns:a16="http://schemas.microsoft.com/office/drawing/2014/main" id="{3F0698AB-F2E2-40CA-9EEC-59FC373276CC}"/>
              </a:ext>
            </a:extLst>
          </p:cNvPr>
          <p:cNvSpPr>
            <a:spLocks noGrp="1"/>
          </p:cNvSpPr>
          <p:nvPr>
            <p:ph idx="1"/>
          </p:nvPr>
        </p:nvSpPr>
        <p:spPr>
          <a:xfrm>
            <a:off x="1141412" y="2249487"/>
            <a:ext cx="4018417" cy="3541714"/>
          </a:xfrm>
        </p:spPr>
        <p:txBody>
          <a:bodyPr>
            <a:normAutofit fontScale="92500" lnSpcReduction="10000"/>
          </a:bodyPr>
          <a:lstStyle/>
          <a:p>
            <a:r>
              <a:rPr lang="nl-NL" dirty="0"/>
              <a:t>Python Basics</a:t>
            </a:r>
          </a:p>
          <a:p>
            <a:r>
              <a:rPr lang="nl-NL" dirty="0"/>
              <a:t>Types </a:t>
            </a:r>
            <a:r>
              <a:rPr lang="nl-NL" dirty="0" err="1"/>
              <a:t>and</a:t>
            </a:r>
            <a:r>
              <a:rPr lang="nl-NL" dirty="0"/>
              <a:t> </a:t>
            </a:r>
            <a:r>
              <a:rPr lang="nl-NL" dirty="0" err="1"/>
              <a:t>Comparisons</a:t>
            </a:r>
            <a:endParaRPr lang="nl-NL" dirty="0"/>
          </a:p>
          <a:p>
            <a:r>
              <a:rPr lang="nl-NL" dirty="0" err="1"/>
              <a:t>Conditional</a:t>
            </a:r>
            <a:r>
              <a:rPr lang="nl-NL" dirty="0"/>
              <a:t> Statements</a:t>
            </a:r>
          </a:p>
          <a:p>
            <a:r>
              <a:rPr lang="nl-NL" dirty="0"/>
              <a:t>Loops</a:t>
            </a:r>
          </a:p>
          <a:p>
            <a:r>
              <a:rPr lang="nl-NL" dirty="0" err="1"/>
              <a:t>Organizing</a:t>
            </a:r>
            <a:r>
              <a:rPr lang="nl-NL" dirty="0"/>
              <a:t> Data</a:t>
            </a:r>
          </a:p>
          <a:p>
            <a:r>
              <a:rPr lang="nl-NL" dirty="0"/>
              <a:t>Using </a:t>
            </a:r>
            <a:r>
              <a:rPr lang="nl-NL" dirty="0" err="1"/>
              <a:t>Lists</a:t>
            </a:r>
            <a:endParaRPr lang="nl-NL" dirty="0"/>
          </a:p>
          <a:p>
            <a:r>
              <a:rPr lang="nl-NL" dirty="0"/>
              <a:t>Using Strings</a:t>
            </a:r>
          </a:p>
        </p:txBody>
      </p:sp>
      <p:sp>
        <p:nvSpPr>
          <p:cNvPr id="4" name="Tijdelijke aanduiding voor inhoud 2">
            <a:extLst>
              <a:ext uri="{FF2B5EF4-FFF2-40B4-BE49-F238E27FC236}">
                <a16:creationId xmlns:a16="http://schemas.microsoft.com/office/drawing/2014/main" id="{57C0CC07-7506-4047-BB73-E1054F4E3D23}"/>
              </a:ext>
            </a:extLst>
          </p:cNvPr>
          <p:cNvSpPr txBox="1">
            <a:spLocks/>
          </p:cNvSpPr>
          <p:nvPr/>
        </p:nvSpPr>
        <p:spPr>
          <a:xfrm>
            <a:off x="5501918" y="2249487"/>
            <a:ext cx="401841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nl-NL" dirty="0" err="1"/>
              <a:t>Functions</a:t>
            </a:r>
            <a:endParaRPr lang="nl-NL" dirty="0"/>
          </a:p>
          <a:p>
            <a:r>
              <a:rPr lang="nl-NL" dirty="0" err="1"/>
              <a:t>Tuples</a:t>
            </a:r>
            <a:r>
              <a:rPr lang="nl-NL" dirty="0"/>
              <a:t>, Dictionary </a:t>
            </a:r>
            <a:r>
              <a:rPr lang="nl-NL" dirty="0" err="1"/>
              <a:t>and</a:t>
            </a:r>
            <a:r>
              <a:rPr lang="nl-NL" dirty="0"/>
              <a:t> Sets</a:t>
            </a:r>
          </a:p>
          <a:p>
            <a:r>
              <a:rPr lang="nl-NL" dirty="0"/>
              <a:t>List </a:t>
            </a:r>
            <a:r>
              <a:rPr lang="nl-NL" dirty="0" err="1"/>
              <a:t>Comprehensions</a:t>
            </a:r>
            <a:endParaRPr lang="nl-NL" dirty="0"/>
          </a:p>
          <a:p>
            <a:r>
              <a:rPr lang="nl-NL" dirty="0"/>
              <a:t>Classes</a:t>
            </a:r>
          </a:p>
          <a:p>
            <a:r>
              <a:rPr lang="nl-NL" dirty="0"/>
              <a:t>Modules</a:t>
            </a:r>
          </a:p>
          <a:p>
            <a:r>
              <a:rPr lang="nl-NL" dirty="0" err="1"/>
              <a:t>Errors</a:t>
            </a:r>
            <a:r>
              <a:rPr lang="nl-NL" dirty="0"/>
              <a:t> </a:t>
            </a:r>
            <a:r>
              <a:rPr lang="nl-NL" dirty="0" err="1"/>
              <a:t>and</a:t>
            </a:r>
            <a:r>
              <a:rPr lang="nl-NL" dirty="0"/>
              <a:t> </a:t>
            </a:r>
            <a:r>
              <a:rPr lang="nl-NL" dirty="0" err="1"/>
              <a:t>Exceptions</a:t>
            </a:r>
            <a:endParaRPr lang="nl-NL" dirty="0"/>
          </a:p>
        </p:txBody>
      </p:sp>
    </p:spTree>
    <p:extLst>
      <p:ext uri="{BB962C8B-B14F-4D97-AF65-F5344CB8AC3E}">
        <p14:creationId xmlns:p14="http://schemas.microsoft.com/office/powerpoint/2010/main" val="359779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E232DF-6388-4C13-869C-B2A4728D267E}"/>
              </a:ext>
            </a:extLst>
          </p:cNvPr>
          <p:cNvSpPr>
            <a:spLocks noGrp="1"/>
          </p:cNvSpPr>
          <p:nvPr>
            <p:ph type="title"/>
          </p:nvPr>
        </p:nvSpPr>
        <p:spPr/>
        <p:txBody>
          <a:bodyPr/>
          <a:lstStyle/>
          <a:p>
            <a:r>
              <a:rPr lang="nl-NL" dirty="0"/>
              <a:t>Indeling onderwerpen</a:t>
            </a:r>
          </a:p>
        </p:txBody>
      </p:sp>
      <p:pic>
        <p:nvPicPr>
          <p:cNvPr id="4" name="Afbeelding 3">
            <a:extLst>
              <a:ext uri="{FF2B5EF4-FFF2-40B4-BE49-F238E27FC236}">
                <a16:creationId xmlns:a16="http://schemas.microsoft.com/office/drawing/2014/main" id="{7405C047-500D-49B6-81ED-C5CAF394F248}"/>
              </a:ext>
            </a:extLst>
          </p:cNvPr>
          <p:cNvPicPr>
            <a:picLocks noChangeAspect="1"/>
          </p:cNvPicPr>
          <p:nvPr/>
        </p:nvPicPr>
        <p:blipFill>
          <a:blip r:embed="rId2"/>
          <a:stretch>
            <a:fillRect/>
          </a:stretch>
        </p:blipFill>
        <p:spPr>
          <a:xfrm>
            <a:off x="2580182" y="1751046"/>
            <a:ext cx="1866768" cy="4040155"/>
          </a:xfrm>
          <a:prstGeom prst="rect">
            <a:avLst/>
          </a:prstGeom>
        </p:spPr>
      </p:pic>
      <p:pic>
        <p:nvPicPr>
          <p:cNvPr id="6" name="Afbeelding 5">
            <a:extLst>
              <a:ext uri="{FF2B5EF4-FFF2-40B4-BE49-F238E27FC236}">
                <a16:creationId xmlns:a16="http://schemas.microsoft.com/office/drawing/2014/main" id="{9A4AC585-1839-420E-AC4D-CD02F8DA2448}"/>
              </a:ext>
            </a:extLst>
          </p:cNvPr>
          <p:cNvPicPr>
            <a:picLocks noChangeAspect="1"/>
          </p:cNvPicPr>
          <p:nvPr/>
        </p:nvPicPr>
        <p:blipFill>
          <a:blip r:embed="rId3"/>
          <a:stretch>
            <a:fillRect/>
          </a:stretch>
        </p:blipFill>
        <p:spPr>
          <a:xfrm>
            <a:off x="4850022" y="1751046"/>
            <a:ext cx="1866768" cy="4040155"/>
          </a:xfrm>
          <a:prstGeom prst="rect">
            <a:avLst/>
          </a:prstGeom>
        </p:spPr>
      </p:pic>
      <p:cxnSp>
        <p:nvCxnSpPr>
          <p:cNvPr id="8" name="Rechte verbindingslijn met pijl 7">
            <a:extLst>
              <a:ext uri="{FF2B5EF4-FFF2-40B4-BE49-F238E27FC236}">
                <a16:creationId xmlns:a16="http://schemas.microsoft.com/office/drawing/2014/main" id="{00BE5893-09AB-4BB5-B4DA-982DA2EA0F84}"/>
              </a:ext>
            </a:extLst>
          </p:cNvPr>
          <p:cNvCxnSpPr/>
          <p:nvPr/>
        </p:nvCxnSpPr>
        <p:spPr>
          <a:xfrm flipV="1">
            <a:off x="3405673" y="3507502"/>
            <a:ext cx="1726164" cy="207638"/>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ijdelijke aanduiding voor inhoud 2">
            <a:extLst>
              <a:ext uri="{FF2B5EF4-FFF2-40B4-BE49-F238E27FC236}">
                <a16:creationId xmlns:a16="http://schemas.microsoft.com/office/drawing/2014/main" id="{8C469D81-3BFB-4872-BE39-802BEFD798C8}"/>
              </a:ext>
            </a:extLst>
          </p:cNvPr>
          <p:cNvSpPr>
            <a:spLocks noGrp="1"/>
          </p:cNvSpPr>
          <p:nvPr>
            <p:ph idx="1"/>
          </p:nvPr>
        </p:nvSpPr>
        <p:spPr>
          <a:xfrm>
            <a:off x="2373053" y="5936642"/>
            <a:ext cx="4727543" cy="605680"/>
          </a:xfrm>
        </p:spPr>
        <p:txBody>
          <a:bodyPr/>
          <a:lstStyle/>
          <a:p>
            <a:r>
              <a:rPr lang="nl-NL" dirty="0"/>
              <a:t>sub-onderwerpen per hoofdstuk</a:t>
            </a:r>
          </a:p>
        </p:txBody>
      </p:sp>
    </p:spTree>
    <p:extLst>
      <p:ext uri="{BB962C8B-B14F-4D97-AF65-F5344CB8AC3E}">
        <p14:creationId xmlns:p14="http://schemas.microsoft.com/office/powerpoint/2010/main" val="8561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52504-3BD9-43E3-BDEA-8BEB63996189}"/>
              </a:ext>
            </a:extLst>
          </p:cNvPr>
          <p:cNvSpPr>
            <a:spLocks noGrp="1"/>
          </p:cNvSpPr>
          <p:nvPr>
            <p:ph type="title"/>
          </p:nvPr>
        </p:nvSpPr>
        <p:spPr/>
        <p:txBody>
          <a:bodyPr/>
          <a:lstStyle/>
          <a:p>
            <a:r>
              <a:rPr lang="nl-NL" dirty="0"/>
              <a:t>Opbouw van de onderwerpen</a:t>
            </a:r>
          </a:p>
        </p:txBody>
      </p:sp>
      <p:sp>
        <p:nvSpPr>
          <p:cNvPr id="3" name="Tijdelijke aanduiding voor inhoud 2">
            <a:extLst>
              <a:ext uri="{FF2B5EF4-FFF2-40B4-BE49-F238E27FC236}">
                <a16:creationId xmlns:a16="http://schemas.microsoft.com/office/drawing/2014/main" id="{86DFE233-66A8-42E8-AB3E-AF33F8F3DB12}"/>
              </a:ext>
            </a:extLst>
          </p:cNvPr>
          <p:cNvSpPr>
            <a:spLocks noGrp="1"/>
          </p:cNvSpPr>
          <p:nvPr>
            <p:ph idx="1"/>
          </p:nvPr>
        </p:nvSpPr>
        <p:spPr>
          <a:xfrm>
            <a:off x="1141412" y="2211355"/>
            <a:ext cx="9905999" cy="2202024"/>
          </a:xfrm>
        </p:spPr>
        <p:txBody>
          <a:bodyPr/>
          <a:lstStyle/>
          <a:p>
            <a:r>
              <a:rPr lang="nl-NL" dirty="0"/>
              <a:t>Volgens vast stramien (geleide instructie):</a:t>
            </a:r>
          </a:p>
          <a:p>
            <a:pPr lvl="2"/>
            <a:r>
              <a:rPr lang="nl-NL" dirty="0"/>
              <a:t>Korte inleiding over onderwerp</a:t>
            </a:r>
          </a:p>
          <a:p>
            <a:pPr lvl="2"/>
            <a:r>
              <a:rPr lang="nl-NL" dirty="0"/>
              <a:t>Vraag-Antwoordspel (</a:t>
            </a:r>
            <a:r>
              <a:rPr lang="nl-NL" dirty="0" err="1"/>
              <a:t>dmv</a:t>
            </a:r>
            <a:r>
              <a:rPr lang="nl-NL" dirty="0"/>
              <a:t> antwoord kiezen)</a:t>
            </a:r>
          </a:p>
          <a:p>
            <a:pPr lvl="2"/>
            <a:r>
              <a:rPr lang="nl-NL" dirty="0"/>
              <a:t>Vraag-Antwoordspel (</a:t>
            </a:r>
            <a:r>
              <a:rPr lang="nl-NL" dirty="0" err="1"/>
              <a:t>dmv</a:t>
            </a:r>
            <a:r>
              <a:rPr lang="nl-NL" dirty="0"/>
              <a:t> antwoord zelf invullen)</a:t>
            </a:r>
          </a:p>
          <a:p>
            <a:pPr lvl="2"/>
            <a:r>
              <a:rPr lang="nl-NL" dirty="0"/>
              <a:t>Controle- en herhalingsvragen.</a:t>
            </a:r>
          </a:p>
          <a:p>
            <a:pPr marL="914400" lvl="2" indent="0">
              <a:buNone/>
            </a:pPr>
            <a:endParaRPr lang="nl-NL" dirty="0"/>
          </a:p>
        </p:txBody>
      </p:sp>
    </p:spTree>
    <p:extLst>
      <p:ext uri="{BB962C8B-B14F-4D97-AF65-F5344CB8AC3E}">
        <p14:creationId xmlns:p14="http://schemas.microsoft.com/office/powerpoint/2010/main" val="317836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3550566" y="1656183"/>
            <a:ext cx="1638272" cy="3545633"/>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1324947" y="1791478"/>
            <a:ext cx="1679510" cy="369332"/>
          </a:xfrm>
          <a:prstGeom prst="rect">
            <a:avLst/>
          </a:prstGeom>
          <a:noFill/>
        </p:spPr>
        <p:txBody>
          <a:bodyPr wrap="square" rtlCol="0">
            <a:spAutoFit/>
          </a:bodyPr>
          <a:lstStyle/>
          <a:p>
            <a:r>
              <a:rPr lang="nl-NL" dirty="0"/>
              <a:t>voortgangsbalk</a:t>
            </a:r>
          </a:p>
        </p:txBody>
      </p:sp>
      <p:sp>
        <p:nvSpPr>
          <p:cNvPr id="8" name="Tekstvak 7">
            <a:extLst>
              <a:ext uri="{FF2B5EF4-FFF2-40B4-BE49-F238E27FC236}">
                <a16:creationId xmlns:a16="http://schemas.microsoft.com/office/drawing/2014/main" id="{B9DDF937-A098-4C86-9041-5FF59E806FAE}"/>
              </a:ext>
            </a:extLst>
          </p:cNvPr>
          <p:cNvSpPr txBox="1"/>
          <p:nvPr/>
        </p:nvSpPr>
        <p:spPr>
          <a:xfrm>
            <a:off x="1324947" y="2208245"/>
            <a:ext cx="1679510" cy="369332"/>
          </a:xfrm>
          <a:prstGeom prst="rect">
            <a:avLst/>
          </a:prstGeom>
          <a:noFill/>
        </p:spPr>
        <p:txBody>
          <a:bodyPr wrap="square" rtlCol="0">
            <a:spAutoFit/>
          </a:bodyPr>
          <a:lstStyle/>
          <a:p>
            <a:r>
              <a:rPr lang="nl-NL" dirty="0"/>
              <a:t>instructie</a:t>
            </a:r>
          </a:p>
        </p:txBody>
      </p:sp>
      <p:sp>
        <p:nvSpPr>
          <p:cNvPr id="9" name="Tekstvak 8">
            <a:extLst>
              <a:ext uri="{FF2B5EF4-FFF2-40B4-BE49-F238E27FC236}">
                <a16:creationId xmlns:a16="http://schemas.microsoft.com/office/drawing/2014/main" id="{BEC72F74-4862-4B65-AA7E-B6498AF452D0}"/>
              </a:ext>
            </a:extLst>
          </p:cNvPr>
          <p:cNvSpPr txBox="1"/>
          <p:nvPr/>
        </p:nvSpPr>
        <p:spPr>
          <a:xfrm>
            <a:off x="1324947" y="2691304"/>
            <a:ext cx="1679510" cy="369332"/>
          </a:xfrm>
          <a:prstGeom prst="rect">
            <a:avLst/>
          </a:prstGeom>
          <a:noFill/>
        </p:spPr>
        <p:txBody>
          <a:bodyPr wrap="square" rtlCol="0">
            <a:spAutoFit/>
          </a:bodyPr>
          <a:lstStyle/>
          <a:p>
            <a:r>
              <a:rPr lang="nl-NL" dirty="0"/>
              <a:t>‘Python-shell’</a:t>
            </a:r>
          </a:p>
        </p:txBody>
      </p:sp>
      <p:sp>
        <p:nvSpPr>
          <p:cNvPr id="11" name="Tekstvak 10">
            <a:extLst>
              <a:ext uri="{FF2B5EF4-FFF2-40B4-BE49-F238E27FC236}">
                <a16:creationId xmlns:a16="http://schemas.microsoft.com/office/drawing/2014/main" id="{DA9DAD0A-5743-42E2-9AE9-0C66454ACEA3}"/>
              </a:ext>
            </a:extLst>
          </p:cNvPr>
          <p:cNvSpPr txBox="1"/>
          <p:nvPr/>
        </p:nvSpPr>
        <p:spPr>
          <a:xfrm>
            <a:off x="1324947" y="4649755"/>
            <a:ext cx="1679510" cy="646331"/>
          </a:xfrm>
          <a:prstGeom prst="rect">
            <a:avLst/>
          </a:prstGeom>
          <a:noFill/>
        </p:spPr>
        <p:txBody>
          <a:bodyPr wrap="square" rtlCol="0">
            <a:spAutoFit/>
          </a:bodyPr>
          <a:lstStyle/>
          <a:p>
            <a:r>
              <a:rPr lang="nl-NL" dirty="0"/>
              <a:t>keuze venster antwoorden</a:t>
            </a:r>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004457" y="2006082"/>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BD2E75F-0DBC-4568-BD56-2CD9C7637CC7}"/>
              </a:ext>
            </a:extLst>
          </p:cNvPr>
          <p:cNvCxnSpPr/>
          <p:nvPr/>
        </p:nvCxnSpPr>
        <p:spPr>
          <a:xfrm>
            <a:off x="3004457" y="238241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3DE90698-696E-498B-8BFD-5019BA30AC00}"/>
              </a:ext>
            </a:extLst>
          </p:cNvPr>
          <p:cNvCxnSpPr/>
          <p:nvPr/>
        </p:nvCxnSpPr>
        <p:spPr>
          <a:xfrm>
            <a:off x="2973354" y="281473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10E8E467-65B6-4C87-A827-7B7F0EFC29FA}"/>
              </a:ext>
            </a:extLst>
          </p:cNvPr>
          <p:cNvCxnSpPr/>
          <p:nvPr/>
        </p:nvCxnSpPr>
        <p:spPr>
          <a:xfrm>
            <a:off x="2973354" y="4834421"/>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5333730" y="1656182"/>
            <a:ext cx="1638272" cy="3545633"/>
          </a:xfrm>
          <a:prstGeom prst="rect">
            <a:avLst/>
          </a:prstGeom>
        </p:spPr>
      </p:pic>
      <p:pic>
        <p:nvPicPr>
          <p:cNvPr id="22" name="Afbeelding 21">
            <a:extLst>
              <a:ext uri="{FF2B5EF4-FFF2-40B4-BE49-F238E27FC236}">
                <a16:creationId xmlns:a16="http://schemas.microsoft.com/office/drawing/2014/main" id="{ECC3E9F8-09E0-4E20-9F1E-6889BB73BE99}"/>
              </a:ext>
            </a:extLst>
          </p:cNvPr>
          <p:cNvPicPr>
            <a:picLocks noChangeAspect="1"/>
          </p:cNvPicPr>
          <p:nvPr/>
        </p:nvPicPr>
        <p:blipFill>
          <a:blip r:embed="rId4"/>
          <a:stretch>
            <a:fillRect/>
          </a:stretch>
        </p:blipFill>
        <p:spPr>
          <a:xfrm>
            <a:off x="7155635" y="1668031"/>
            <a:ext cx="1632797" cy="3533783"/>
          </a:xfrm>
          <a:prstGeom prst="rect">
            <a:avLst/>
          </a:prstGeom>
        </p:spPr>
      </p:pic>
      <p:pic>
        <p:nvPicPr>
          <p:cNvPr id="24" name="Afbeelding 23">
            <a:extLst>
              <a:ext uri="{FF2B5EF4-FFF2-40B4-BE49-F238E27FC236}">
                <a16:creationId xmlns:a16="http://schemas.microsoft.com/office/drawing/2014/main" id="{36CC16F2-41E4-4CB6-B1D8-D824D628B770}"/>
              </a:ext>
            </a:extLst>
          </p:cNvPr>
          <p:cNvPicPr>
            <a:picLocks noChangeAspect="1"/>
          </p:cNvPicPr>
          <p:nvPr/>
        </p:nvPicPr>
        <p:blipFill>
          <a:blip r:embed="rId5"/>
          <a:stretch>
            <a:fillRect/>
          </a:stretch>
        </p:blipFill>
        <p:spPr>
          <a:xfrm>
            <a:off x="9016480" y="1668030"/>
            <a:ext cx="1632797" cy="3533783"/>
          </a:xfrm>
          <a:prstGeom prst="rect">
            <a:avLst/>
          </a:prstGeom>
        </p:spPr>
      </p:pic>
    </p:spTree>
    <p:extLst>
      <p:ext uri="{BB962C8B-B14F-4D97-AF65-F5344CB8AC3E}">
        <p14:creationId xmlns:p14="http://schemas.microsoft.com/office/powerpoint/2010/main" val="30391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3550566" y="1656183"/>
            <a:ext cx="1638272" cy="3545632"/>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1324947" y="1791478"/>
            <a:ext cx="1679510" cy="369332"/>
          </a:xfrm>
          <a:prstGeom prst="rect">
            <a:avLst/>
          </a:prstGeom>
          <a:noFill/>
        </p:spPr>
        <p:txBody>
          <a:bodyPr wrap="square" rtlCol="0">
            <a:spAutoFit/>
          </a:bodyPr>
          <a:lstStyle/>
          <a:p>
            <a:r>
              <a:rPr lang="nl-NL" dirty="0"/>
              <a:t>voortgangsbalk</a:t>
            </a:r>
          </a:p>
        </p:txBody>
      </p:sp>
      <p:sp>
        <p:nvSpPr>
          <p:cNvPr id="8" name="Tekstvak 7">
            <a:extLst>
              <a:ext uri="{FF2B5EF4-FFF2-40B4-BE49-F238E27FC236}">
                <a16:creationId xmlns:a16="http://schemas.microsoft.com/office/drawing/2014/main" id="{B9DDF937-A098-4C86-9041-5FF59E806FAE}"/>
              </a:ext>
            </a:extLst>
          </p:cNvPr>
          <p:cNvSpPr txBox="1"/>
          <p:nvPr/>
        </p:nvSpPr>
        <p:spPr>
          <a:xfrm>
            <a:off x="1324947" y="2206976"/>
            <a:ext cx="1679510" cy="646331"/>
          </a:xfrm>
          <a:prstGeom prst="rect">
            <a:avLst/>
          </a:prstGeom>
          <a:noFill/>
        </p:spPr>
        <p:txBody>
          <a:bodyPr wrap="square" rtlCol="0">
            <a:spAutoFit/>
          </a:bodyPr>
          <a:lstStyle/>
          <a:p>
            <a:r>
              <a:rPr lang="nl-NL" dirty="0" err="1"/>
              <a:t>Meerkeuze-vragen</a:t>
            </a:r>
            <a:endParaRPr lang="nl-NL" dirty="0"/>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004457" y="2006082"/>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BD2E75F-0DBC-4568-BD56-2CD9C7637CC7}"/>
              </a:ext>
            </a:extLst>
          </p:cNvPr>
          <p:cNvCxnSpPr/>
          <p:nvPr/>
        </p:nvCxnSpPr>
        <p:spPr>
          <a:xfrm>
            <a:off x="3004457" y="238241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5333730" y="1656182"/>
            <a:ext cx="1638272" cy="3545632"/>
          </a:xfrm>
          <a:prstGeom prst="rect">
            <a:avLst/>
          </a:prstGeom>
        </p:spPr>
      </p:pic>
      <p:pic>
        <p:nvPicPr>
          <p:cNvPr id="22" name="Afbeelding 21">
            <a:extLst>
              <a:ext uri="{FF2B5EF4-FFF2-40B4-BE49-F238E27FC236}">
                <a16:creationId xmlns:a16="http://schemas.microsoft.com/office/drawing/2014/main" id="{ECC3E9F8-09E0-4E20-9F1E-6889BB73BE99}"/>
              </a:ext>
            </a:extLst>
          </p:cNvPr>
          <p:cNvPicPr>
            <a:picLocks noChangeAspect="1"/>
          </p:cNvPicPr>
          <p:nvPr/>
        </p:nvPicPr>
        <p:blipFill>
          <a:blip r:embed="rId4"/>
          <a:stretch>
            <a:fillRect/>
          </a:stretch>
        </p:blipFill>
        <p:spPr>
          <a:xfrm>
            <a:off x="7155635" y="1668031"/>
            <a:ext cx="1632797" cy="3533782"/>
          </a:xfrm>
          <a:prstGeom prst="rect">
            <a:avLst/>
          </a:prstGeom>
        </p:spPr>
      </p:pic>
      <p:pic>
        <p:nvPicPr>
          <p:cNvPr id="24" name="Afbeelding 23">
            <a:extLst>
              <a:ext uri="{FF2B5EF4-FFF2-40B4-BE49-F238E27FC236}">
                <a16:creationId xmlns:a16="http://schemas.microsoft.com/office/drawing/2014/main" id="{36CC16F2-41E4-4CB6-B1D8-D824D628B770}"/>
              </a:ext>
            </a:extLst>
          </p:cNvPr>
          <p:cNvPicPr>
            <a:picLocks noChangeAspect="1"/>
          </p:cNvPicPr>
          <p:nvPr/>
        </p:nvPicPr>
        <p:blipFill>
          <a:blip r:embed="rId5"/>
          <a:stretch>
            <a:fillRect/>
          </a:stretch>
        </p:blipFill>
        <p:spPr>
          <a:xfrm>
            <a:off x="9016480" y="1668030"/>
            <a:ext cx="1632797" cy="3533782"/>
          </a:xfrm>
          <a:prstGeom prst="rect">
            <a:avLst/>
          </a:prstGeom>
        </p:spPr>
      </p:pic>
      <p:sp>
        <p:nvSpPr>
          <p:cNvPr id="2" name="Tekstvak 1">
            <a:extLst>
              <a:ext uri="{FF2B5EF4-FFF2-40B4-BE49-F238E27FC236}">
                <a16:creationId xmlns:a16="http://schemas.microsoft.com/office/drawing/2014/main" id="{CD46D37C-8150-4542-B774-83EB1AC8905F}"/>
              </a:ext>
            </a:extLst>
          </p:cNvPr>
          <p:cNvSpPr txBox="1"/>
          <p:nvPr/>
        </p:nvSpPr>
        <p:spPr>
          <a:xfrm>
            <a:off x="7155635" y="5449078"/>
            <a:ext cx="3493642" cy="738664"/>
          </a:xfrm>
          <a:prstGeom prst="rect">
            <a:avLst/>
          </a:prstGeom>
          <a:noFill/>
        </p:spPr>
        <p:txBody>
          <a:bodyPr wrap="square" rtlCol="0">
            <a:spAutoFit/>
          </a:bodyPr>
          <a:lstStyle/>
          <a:p>
            <a:r>
              <a:rPr lang="nl-NL" sz="1400" dirty="0"/>
              <a:t>Wanneer je een foutje maakt, krijg je de kans deze te herstellen, dat gaat wel ten koste van ‘een leven’</a:t>
            </a:r>
          </a:p>
        </p:txBody>
      </p:sp>
    </p:spTree>
    <p:extLst>
      <p:ext uri="{BB962C8B-B14F-4D97-AF65-F5344CB8AC3E}">
        <p14:creationId xmlns:p14="http://schemas.microsoft.com/office/powerpoint/2010/main" val="354563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F3E0A0E-E41A-4580-B514-B57EEEE92571}"/>
              </a:ext>
            </a:extLst>
          </p:cNvPr>
          <p:cNvPicPr>
            <a:picLocks noChangeAspect="1"/>
          </p:cNvPicPr>
          <p:nvPr/>
        </p:nvPicPr>
        <p:blipFill>
          <a:blip r:embed="rId2"/>
          <a:stretch>
            <a:fillRect/>
          </a:stretch>
        </p:blipFill>
        <p:spPr>
          <a:xfrm>
            <a:off x="3550566" y="1656183"/>
            <a:ext cx="1638271" cy="3545632"/>
          </a:xfrm>
          <a:prstGeom prst="rect">
            <a:avLst/>
          </a:prstGeom>
        </p:spPr>
      </p:pic>
      <p:sp>
        <p:nvSpPr>
          <p:cNvPr id="6" name="Titel 1">
            <a:extLst>
              <a:ext uri="{FF2B5EF4-FFF2-40B4-BE49-F238E27FC236}">
                <a16:creationId xmlns:a16="http://schemas.microsoft.com/office/drawing/2014/main" id="{AE847451-2F69-40EC-BE9A-389B3DEDF489}"/>
              </a:ext>
            </a:extLst>
          </p:cNvPr>
          <p:cNvSpPr>
            <a:spLocks noGrp="1"/>
          </p:cNvSpPr>
          <p:nvPr>
            <p:ph type="title"/>
          </p:nvPr>
        </p:nvSpPr>
        <p:spPr>
          <a:xfrm>
            <a:off x="1143001" y="177613"/>
            <a:ext cx="9905998" cy="1478570"/>
          </a:xfrm>
        </p:spPr>
        <p:txBody>
          <a:bodyPr/>
          <a:lstStyle/>
          <a:p>
            <a:r>
              <a:rPr lang="nl-NL" dirty="0"/>
              <a:t>User interface</a:t>
            </a:r>
          </a:p>
        </p:txBody>
      </p:sp>
      <p:sp>
        <p:nvSpPr>
          <p:cNvPr id="7" name="Tekstvak 6">
            <a:extLst>
              <a:ext uri="{FF2B5EF4-FFF2-40B4-BE49-F238E27FC236}">
                <a16:creationId xmlns:a16="http://schemas.microsoft.com/office/drawing/2014/main" id="{A0481D19-E404-41B0-BDE5-FA84B5722054}"/>
              </a:ext>
            </a:extLst>
          </p:cNvPr>
          <p:cNvSpPr txBox="1"/>
          <p:nvPr/>
        </p:nvSpPr>
        <p:spPr>
          <a:xfrm>
            <a:off x="1324947" y="1791478"/>
            <a:ext cx="1679510" cy="369332"/>
          </a:xfrm>
          <a:prstGeom prst="rect">
            <a:avLst/>
          </a:prstGeom>
          <a:noFill/>
        </p:spPr>
        <p:txBody>
          <a:bodyPr wrap="square" rtlCol="0">
            <a:spAutoFit/>
          </a:bodyPr>
          <a:lstStyle/>
          <a:p>
            <a:r>
              <a:rPr lang="nl-NL" dirty="0"/>
              <a:t>voortgangsbalk</a:t>
            </a:r>
          </a:p>
        </p:txBody>
      </p:sp>
      <p:sp>
        <p:nvSpPr>
          <p:cNvPr id="8" name="Tekstvak 7">
            <a:extLst>
              <a:ext uri="{FF2B5EF4-FFF2-40B4-BE49-F238E27FC236}">
                <a16:creationId xmlns:a16="http://schemas.microsoft.com/office/drawing/2014/main" id="{B9DDF937-A098-4C86-9041-5FF59E806FAE}"/>
              </a:ext>
            </a:extLst>
          </p:cNvPr>
          <p:cNvSpPr txBox="1"/>
          <p:nvPr/>
        </p:nvSpPr>
        <p:spPr>
          <a:xfrm>
            <a:off x="1324947" y="2206976"/>
            <a:ext cx="1679510" cy="646331"/>
          </a:xfrm>
          <a:prstGeom prst="rect">
            <a:avLst/>
          </a:prstGeom>
          <a:noFill/>
        </p:spPr>
        <p:txBody>
          <a:bodyPr wrap="square" rtlCol="0">
            <a:spAutoFit/>
          </a:bodyPr>
          <a:lstStyle/>
          <a:p>
            <a:r>
              <a:rPr lang="nl-NL" dirty="0" err="1"/>
              <a:t>Meerkeuze-vragen</a:t>
            </a:r>
            <a:endParaRPr lang="nl-NL" dirty="0"/>
          </a:p>
        </p:txBody>
      </p:sp>
      <p:cxnSp>
        <p:nvCxnSpPr>
          <p:cNvPr id="13" name="Rechte verbindingslijn met pijl 12">
            <a:extLst>
              <a:ext uri="{FF2B5EF4-FFF2-40B4-BE49-F238E27FC236}">
                <a16:creationId xmlns:a16="http://schemas.microsoft.com/office/drawing/2014/main" id="{224DB7E8-CAA3-44B9-8949-C74966F7BFF8}"/>
              </a:ext>
            </a:extLst>
          </p:cNvPr>
          <p:cNvCxnSpPr/>
          <p:nvPr/>
        </p:nvCxnSpPr>
        <p:spPr>
          <a:xfrm>
            <a:off x="3004457" y="2006082"/>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BD2E75F-0DBC-4568-BD56-2CD9C7637CC7}"/>
              </a:ext>
            </a:extLst>
          </p:cNvPr>
          <p:cNvCxnSpPr/>
          <p:nvPr/>
        </p:nvCxnSpPr>
        <p:spPr>
          <a:xfrm>
            <a:off x="3004457" y="2382416"/>
            <a:ext cx="401217" cy="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Afbeelding 19">
            <a:extLst>
              <a:ext uri="{FF2B5EF4-FFF2-40B4-BE49-F238E27FC236}">
                <a16:creationId xmlns:a16="http://schemas.microsoft.com/office/drawing/2014/main" id="{FA9A612A-DA41-48FE-BAC5-155FF224F3E6}"/>
              </a:ext>
            </a:extLst>
          </p:cNvPr>
          <p:cNvPicPr>
            <a:picLocks noChangeAspect="1"/>
          </p:cNvPicPr>
          <p:nvPr/>
        </p:nvPicPr>
        <p:blipFill>
          <a:blip r:embed="rId3"/>
          <a:stretch>
            <a:fillRect/>
          </a:stretch>
        </p:blipFill>
        <p:spPr>
          <a:xfrm>
            <a:off x="5333730" y="1656182"/>
            <a:ext cx="1638271" cy="3545632"/>
          </a:xfrm>
          <a:prstGeom prst="rect">
            <a:avLst/>
          </a:prstGeom>
        </p:spPr>
      </p:pic>
      <p:pic>
        <p:nvPicPr>
          <p:cNvPr id="22" name="Afbeelding 21">
            <a:extLst>
              <a:ext uri="{FF2B5EF4-FFF2-40B4-BE49-F238E27FC236}">
                <a16:creationId xmlns:a16="http://schemas.microsoft.com/office/drawing/2014/main" id="{ECC3E9F8-09E0-4E20-9F1E-6889BB73BE99}"/>
              </a:ext>
            </a:extLst>
          </p:cNvPr>
          <p:cNvPicPr>
            <a:picLocks noChangeAspect="1"/>
          </p:cNvPicPr>
          <p:nvPr/>
        </p:nvPicPr>
        <p:blipFill>
          <a:blip r:embed="rId4"/>
          <a:stretch>
            <a:fillRect/>
          </a:stretch>
        </p:blipFill>
        <p:spPr>
          <a:xfrm>
            <a:off x="7155635" y="1668031"/>
            <a:ext cx="1632796" cy="3533782"/>
          </a:xfrm>
          <a:prstGeom prst="rect">
            <a:avLst/>
          </a:prstGeom>
        </p:spPr>
      </p:pic>
      <p:pic>
        <p:nvPicPr>
          <p:cNvPr id="24" name="Afbeelding 23">
            <a:extLst>
              <a:ext uri="{FF2B5EF4-FFF2-40B4-BE49-F238E27FC236}">
                <a16:creationId xmlns:a16="http://schemas.microsoft.com/office/drawing/2014/main" id="{36CC16F2-41E4-4CB6-B1D8-D824D628B770}"/>
              </a:ext>
            </a:extLst>
          </p:cNvPr>
          <p:cNvPicPr>
            <a:picLocks noChangeAspect="1"/>
          </p:cNvPicPr>
          <p:nvPr/>
        </p:nvPicPr>
        <p:blipFill>
          <a:blip r:embed="rId5"/>
          <a:stretch>
            <a:fillRect/>
          </a:stretch>
        </p:blipFill>
        <p:spPr>
          <a:xfrm>
            <a:off x="9016480" y="1668030"/>
            <a:ext cx="1632796" cy="3533782"/>
          </a:xfrm>
          <a:prstGeom prst="rect">
            <a:avLst/>
          </a:prstGeom>
        </p:spPr>
      </p:pic>
    </p:spTree>
    <p:extLst>
      <p:ext uri="{BB962C8B-B14F-4D97-AF65-F5344CB8AC3E}">
        <p14:creationId xmlns:p14="http://schemas.microsoft.com/office/powerpoint/2010/main" val="4106157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117</TotalTime>
  <Words>502</Words>
  <Application>Microsoft Office PowerPoint</Application>
  <PresentationFormat>Breedbeeld</PresentationFormat>
  <Paragraphs>74</Paragraphs>
  <Slides>15</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15</vt:i4>
      </vt:variant>
    </vt:vector>
  </HeadingPairs>
  <TitlesOfParts>
    <vt:vector size="20" baseType="lpstr">
      <vt:lpstr>Arial</vt:lpstr>
      <vt:lpstr>Trebuchet MS</vt:lpstr>
      <vt:lpstr>Tw Cen MT</vt:lpstr>
      <vt:lpstr>Wingdings</vt:lpstr>
      <vt:lpstr>Circuit</vt:lpstr>
      <vt:lpstr>PowerPoint-presentatie</vt:lpstr>
      <vt:lpstr>Waarom MIMO?</vt:lpstr>
      <vt:lpstr>Beschikbaarheid</vt:lpstr>
      <vt:lpstr>Onderwerpen:</vt:lpstr>
      <vt:lpstr>Indeling onderwerpen</vt:lpstr>
      <vt:lpstr>Opbouw van de onderwerpen</vt:lpstr>
      <vt:lpstr>User interface</vt:lpstr>
      <vt:lpstr>User interface</vt:lpstr>
      <vt:lpstr>User interface</vt:lpstr>
      <vt:lpstr>User interface</vt:lpstr>
      <vt:lpstr>User interface</vt:lpstr>
      <vt:lpstr>User interface</vt:lpstr>
      <vt:lpstr>oordeel</vt:lpstr>
      <vt:lpstr>oordeel</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Sjouke de Boer</dc:creator>
  <cp:lastModifiedBy>Sjouke de Boer</cp:lastModifiedBy>
  <cp:revision>15</cp:revision>
  <dcterms:created xsi:type="dcterms:W3CDTF">2021-02-11T12:29:21Z</dcterms:created>
  <dcterms:modified xsi:type="dcterms:W3CDTF">2021-02-12T15:19:28Z</dcterms:modified>
</cp:coreProperties>
</file>